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4" r:id="rId4"/>
    <p:sldId id="265" r:id="rId5"/>
    <p:sldId id="266" r:id="rId6"/>
    <p:sldId id="258" r:id="rId7"/>
    <p:sldId id="267" r:id="rId8"/>
    <p:sldId id="259" r:id="rId9"/>
    <p:sldId id="262" r:id="rId10"/>
    <p:sldId id="261" r:id="rId11"/>
    <p:sldId id="268" r:id="rId12"/>
    <p:sldId id="263" r:id="rId13"/>
    <p:sldId id="269" r:id="rId14"/>
    <p:sldId id="270" r:id="rId15"/>
    <p:sldId id="272" r:id="rId16"/>
    <p:sldId id="273" r:id="rId17"/>
    <p:sldId id="271" r:id="rId18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5613" indent="1588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2813" indent="1588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0013" indent="1588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7213" indent="1588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40C"/>
    <a:srgbClr val="66FF33"/>
    <a:srgbClr val="002B36"/>
    <a:srgbClr val="FFFFFF"/>
    <a:srgbClr val="00CC00"/>
    <a:srgbClr val="B9E700"/>
    <a:srgbClr val="5D74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365" autoAdjust="0"/>
    <p:restoredTop sz="83666" autoAdjust="0"/>
  </p:normalViewPr>
  <p:slideViewPr>
    <p:cSldViewPr>
      <p:cViewPr varScale="1">
        <p:scale>
          <a:sx n="102" d="100"/>
          <a:sy n="102" d="100"/>
        </p:scale>
        <p:origin x="139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0458"/>
    </p:cViewPr>
  </p:sorterViewPr>
  <p:notesViewPr>
    <p:cSldViewPr>
      <p:cViewPr varScale="1">
        <p:scale>
          <a:sx n="86" d="100"/>
          <a:sy n="86" d="100"/>
        </p:scale>
        <p:origin x="-2082" y="-72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026E04C-4F39-44C3-8D3D-E46E985CF3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3" tIns="47866" rIns="95733" bIns="47866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971388F-C247-4224-8055-EFF7C9ECC7E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3" tIns="47866" rIns="95733" bIns="4786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42A77CB2-DC1C-46FC-B440-1B8FBD4AFD1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3" tIns="47866" rIns="95733" bIns="47866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3E23C16D-AA58-4FE2-B4DF-B3B7173E81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3" tIns="47866" rIns="95733" bIns="47866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B85EE28-0727-44AC-BDC7-7E7C2DEAD9C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9B0208-2160-42E0-AC9E-B916D786CA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5125"/>
          </a:xfrm>
          <a:prstGeom prst="rect">
            <a:avLst/>
          </a:prstGeom>
        </p:spPr>
        <p:txBody>
          <a:bodyPr vert="horz" lIns="95733" tIns="47866" rIns="95733" bIns="47866" rtlCol="0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F2C94-81F5-4E2C-959F-5691816E75F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438775" y="0"/>
            <a:ext cx="4160838" cy="365125"/>
          </a:xfrm>
          <a:prstGeom prst="rect">
            <a:avLst/>
          </a:prstGeom>
        </p:spPr>
        <p:txBody>
          <a:bodyPr vert="horz" lIns="95733" tIns="47866" rIns="95733" bIns="47866" rtlCol="0"/>
          <a:lstStyle>
            <a:lvl1pPr algn="r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9720CED-DB4C-4960-8A85-BE44016CCB9E}" type="datetimeFigureOut">
              <a:rPr lang="en-US"/>
              <a:pPr>
                <a:defRPr/>
              </a:pPr>
              <a:t>4/8/2020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24136C-5AD9-4E60-BD85-8FC1A8DC2A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33" tIns="47866" rIns="95733" bIns="47866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7049BEB-232C-4C2F-9658-A9BC34000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vert="horz" lIns="95733" tIns="47866" rIns="95733" bIns="47866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45909-6626-409D-AC86-85764C22CC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4160838" cy="365125"/>
          </a:xfrm>
          <a:prstGeom prst="rect">
            <a:avLst/>
          </a:prstGeom>
        </p:spPr>
        <p:txBody>
          <a:bodyPr vert="horz" lIns="95733" tIns="47866" rIns="95733" bIns="47866" rtlCol="0" anchor="b"/>
          <a:lstStyle>
            <a:lvl1pPr algn="l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D89A4-1FC7-4C22-A0E9-BAD971732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</p:spPr>
        <p:txBody>
          <a:bodyPr vert="horz" wrap="square" lIns="95733" tIns="47866" rIns="95733" bIns="47866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93FE9C2C-1713-473C-9276-B0BF60EE88C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0" algn="l" defTabSz="913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8" algn="l" defTabSz="913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通过这个图能得出一个结论，转置操作：</a:t>
            </a:r>
          </a:p>
          <a:p>
            <a:r>
              <a:rPr lang="en-US" altLang="zh-CN" dirty="0"/>
              <a:t>– </a:t>
            </a:r>
            <a:r>
              <a:rPr lang="zh-CN" altLang="en-US" dirty="0"/>
              <a:t>读：原矩阵行进行读取，请求的内存是连续的，可以进行合并访问</a:t>
            </a:r>
          </a:p>
          <a:p>
            <a:r>
              <a:rPr lang="en-US" altLang="zh-CN" dirty="0"/>
              <a:t>– </a:t>
            </a:r>
            <a:r>
              <a:rPr lang="zh-CN" altLang="en-US" dirty="0"/>
              <a:t>写：写到转置矩阵的列中，访问是交叉的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图中的颜色需要大家注意一下，读的过程同一颜色可以看成是合并读取的，但是转置发生后写入的过程，是交叉的。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交叉访问是使得内存访问变差的罪魁。但是作为矩阵转置本身，这个是无法避免的。但是在这种无法避免的交叉访问前提下，我们怎么能提升效率就变成了一个有趣的课题。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E9C2C-1713-473C-9276-B0BF60EE88C9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922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605DB-6CBD-4E03-BEF3-ABDF2292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048B6-1655-49A2-BC6C-FE36BC34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70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4963" y="247650"/>
            <a:ext cx="2468562" cy="52657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5" y="247650"/>
            <a:ext cx="7253288" cy="52657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02BBD-F309-4A98-9F73-5856BE8D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4EBC1-1542-482F-B11A-ECB2CCD4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97662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101" y="303129"/>
            <a:ext cx="7847058" cy="1148080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accent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1059655" y="1599852"/>
            <a:ext cx="7830345" cy="5131148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/>
            </a:lvl1pPr>
            <a:lvl2pPr>
              <a:buSzPct val="100000"/>
              <a:buFontTx/>
              <a:buBlip>
                <a:blip r:embed="rId2"/>
              </a:buBlip>
              <a:defRPr sz="2000"/>
            </a:lvl2pPr>
            <a:lvl3pPr>
              <a:buSzPct val="100000"/>
              <a:buFontTx/>
              <a:buBlip>
                <a:blip r:embed="rId2"/>
              </a:buBlip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9295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26B0D-6A74-4B19-B10B-AD67F76B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1136E-3AC1-47B7-A4B3-0C999FF2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6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D7618-CEA2-4D1E-9E2B-E25B2FBB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D3420-9A6D-4F42-A1D4-1BF40621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9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8" y="1439868"/>
            <a:ext cx="4860925" cy="40735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3" y="1439868"/>
            <a:ext cx="4860925" cy="40735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1D76E-D9ED-4318-96D1-F950DEF9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013D8-EE00-413B-9E4E-00DEB7DC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8087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2B18A-9AC8-4000-936D-B1A23DCD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A94F71-9DBC-4AF5-AEF5-83CA3CAA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007060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44A13-4F93-4B0E-B34B-1BF92EDB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CF2AE-4977-46C0-B17A-68A1313C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8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FD9DA-53C7-4D54-92DE-BEE6926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66686-3EEA-4DF8-BE0B-5A2457D1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49323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1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DD19D-CC2E-4949-8538-672088B2F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E1BBF-58AD-49D0-970E-503601A2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75411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42784-DBA7-488A-96BC-61C7089E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6EBF5-457D-4331-8CB7-4198FB58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26995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07D4BC-4114-41F8-B73D-A00F798DA70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F484DD1-8DFE-4AD0-A2D4-ACD0A4254C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C17F2-8633-481B-8890-AB8C12A7E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4/18/2013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07F9B-95E5-406C-A3EE-96E339F2F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84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mtClean="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8" r:id="rId1"/>
    <p:sldLayoutId id="2147484469" r:id="rId2"/>
    <p:sldLayoutId id="2147484470" r:id="rId3"/>
    <p:sldLayoutId id="2147484471" r:id="rId4"/>
    <p:sldLayoutId id="2147484472" r:id="rId5"/>
    <p:sldLayoutId id="2147484473" r:id="rId6"/>
    <p:sldLayoutId id="2147484474" r:id="rId7"/>
    <p:sldLayoutId id="2147484475" r:id="rId8"/>
    <p:sldLayoutId id="2147484476" r:id="rId9"/>
    <p:sldLayoutId id="2147484477" r:id="rId10"/>
    <p:sldLayoutId id="2147484478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0A2A-265E-4378-AEED-23F810CCC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Matrix  Transform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33B2B4-78F4-40F7-A795-E7349C57E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A65FA3-6C58-42F0-A0A9-32015580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9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13368-FF5A-4A0B-A367-E9A2F5E6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Coalesced Transpose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381997-6966-40B0-BD94-D4C7D4F6B637}"/>
              </a:ext>
            </a:extLst>
          </p:cNvPr>
          <p:cNvSpPr/>
          <p:nvPr/>
        </p:nvSpPr>
        <p:spPr>
          <a:xfrm>
            <a:off x="990600" y="1984615"/>
            <a:ext cx="55626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__global__ void </a:t>
            </a:r>
            <a:r>
              <a:rPr lang="en-US" altLang="zh-CN" sz="1400" dirty="0" err="1"/>
              <a:t>transposeCoalesced</a:t>
            </a:r>
            <a:r>
              <a:rPr lang="en-US" altLang="zh-CN" sz="1400" dirty="0"/>
              <a:t>(float *</a:t>
            </a:r>
            <a:r>
              <a:rPr lang="en-US" altLang="zh-CN" sz="1400" dirty="0" err="1"/>
              <a:t>odata</a:t>
            </a:r>
            <a:r>
              <a:rPr lang="en-US" altLang="zh-CN" sz="1400" dirty="0"/>
              <a:t>, const float *</a:t>
            </a:r>
            <a:r>
              <a:rPr lang="en-US" altLang="zh-CN" sz="1400" dirty="0" err="1"/>
              <a:t>idata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/>
              <a:t>  __shared__ float tile[TILE_DIM][TILE_DIM];</a:t>
            </a:r>
          </a:p>
          <a:p>
            <a:endParaRPr lang="en-US" altLang="zh-CN" sz="1400" dirty="0"/>
          </a:p>
          <a:p>
            <a:r>
              <a:rPr lang="en-US" altLang="zh-CN" sz="1400" dirty="0"/>
              <a:t>  int x = </a:t>
            </a:r>
            <a:r>
              <a:rPr lang="en-US" altLang="zh-CN" sz="1400" dirty="0" err="1"/>
              <a:t>blockIdx.x</a:t>
            </a:r>
            <a:r>
              <a:rPr lang="en-US" altLang="zh-CN" sz="1400" dirty="0"/>
              <a:t> * TILE_DIM + </a:t>
            </a:r>
            <a:r>
              <a:rPr lang="en-US" altLang="zh-CN" sz="1400" dirty="0" err="1"/>
              <a:t>threadIdx.x</a:t>
            </a:r>
            <a:r>
              <a:rPr lang="en-US" altLang="zh-CN" sz="1400" dirty="0"/>
              <a:t>;</a:t>
            </a:r>
          </a:p>
          <a:p>
            <a:r>
              <a:rPr lang="en-US" altLang="zh-CN" sz="1400" dirty="0"/>
              <a:t>  int y = </a:t>
            </a:r>
            <a:r>
              <a:rPr lang="en-US" altLang="zh-CN" sz="1400" dirty="0" err="1"/>
              <a:t>blockIdx.y</a:t>
            </a:r>
            <a:r>
              <a:rPr lang="en-US" altLang="zh-CN" sz="1400" dirty="0"/>
              <a:t> * TILE_DIM + </a:t>
            </a:r>
            <a:r>
              <a:rPr lang="en-US" altLang="zh-CN" sz="1400" dirty="0" err="1"/>
              <a:t>threadIdx.y</a:t>
            </a:r>
            <a:r>
              <a:rPr lang="en-US" altLang="zh-CN" sz="1400" dirty="0"/>
              <a:t>;</a:t>
            </a:r>
          </a:p>
          <a:p>
            <a:r>
              <a:rPr lang="en-US" altLang="zh-CN" sz="1400" dirty="0"/>
              <a:t>  int width = </a:t>
            </a:r>
            <a:r>
              <a:rPr lang="en-US" altLang="zh-CN" sz="1400" dirty="0" err="1"/>
              <a:t>gridDim.x</a:t>
            </a:r>
            <a:r>
              <a:rPr lang="en-US" altLang="zh-CN" sz="1400" dirty="0"/>
              <a:t> * TILE_DIM;</a:t>
            </a:r>
          </a:p>
          <a:p>
            <a:endParaRPr lang="en-US" altLang="zh-CN" sz="1400" dirty="0"/>
          </a:p>
          <a:p>
            <a:r>
              <a:rPr lang="en-US" altLang="zh-CN" sz="1400" dirty="0"/>
              <a:t>  for (int j = 0; j &lt; TILE_DIM; j += BLOCK_ROWS)</a:t>
            </a:r>
          </a:p>
          <a:p>
            <a:r>
              <a:rPr lang="en-US" altLang="zh-CN" sz="1400" dirty="0"/>
              <a:t>     tile[</a:t>
            </a:r>
            <a:r>
              <a:rPr lang="en-US" altLang="zh-CN" sz="1400" dirty="0" err="1"/>
              <a:t>threadIdx.y+j</a:t>
            </a:r>
            <a:r>
              <a:rPr lang="en-US" altLang="zh-CN" sz="1400" dirty="0"/>
              <a:t>][</a:t>
            </a:r>
            <a:r>
              <a:rPr lang="en-US" altLang="zh-CN" sz="1400" dirty="0" err="1"/>
              <a:t>threadIdx.x</a:t>
            </a:r>
            <a:r>
              <a:rPr lang="en-US" altLang="zh-CN" sz="1400" dirty="0"/>
              <a:t>] = </a:t>
            </a:r>
            <a:r>
              <a:rPr lang="en-US" altLang="zh-CN" sz="1400" dirty="0" err="1"/>
              <a:t>idata</a:t>
            </a:r>
            <a:r>
              <a:rPr lang="en-US" altLang="zh-CN" sz="1400" dirty="0"/>
              <a:t>[(</a:t>
            </a:r>
            <a:r>
              <a:rPr lang="en-US" altLang="zh-CN" sz="1400" dirty="0" err="1"/>
              <a:t>y+j</a:t>
            </a:r>
            <a:r>
              <a:rPr lang="en-US" altLang="zh-CN" sz="1400" dirty="0"/>
              <a:t>)*width + x];</a:t>
            </a:r>
          </a:p>
          <a:p>
            <a:endParaRPr lang="en-US" altLang="zh-CN" sz="1400" dirty="0"/>
          </a:p>
          <a:p>
            <a:r>
              <a:rPr lang="en-US" altLang="zh-CN" sz="1400" dirty="0"/>
              <a:t>  __</a:t>
            </a:r>
            <a:r>
              <a:rPr lang="en-US" altLang="zh-CN" sz="1400" dirty="0" err="1"/>
              <a:t>syncthreads</a:t>
            </a:r>
            <a:r>
              <a:rPr lang="en-US" altLang="zh-CN" sz="1400" dirty="0"/>
              <a:t>();</a:t>
            </a:r>
          </a:p>
          <a:p>
            <a:endParaRPr lang="en-US" altLang="zh-CN" sz="1400" dirty="0"/>
          </a:p>
          <a:p>
            <a:r>
              <a:rPr lang="en-US" altLang="zh-CN" sz="1400" dirty="0"/>
              <a:t>  x = </a:t>
            </a:r>
            <a:r>
              <a:rPr lang="en-US" altLang="zh-CN" sz="1400" dirty="0" err="1"/>
              <a:t>blockIdx.y</a:t>
            </a:r>
            <a:r>
              <a:rPr lang="en-US" altLang="zh-CN" sz="1400" dirty="0"/>
              <a:t> * TILE_DIM + </a:t>
            </a:r>
            <a:r>
              <a:rPr lang="en-US" altLang="zh-CN" sz="1400" dirty="0" err="1"/>
              <a:t>threadIdx.x</a:t>
            </a:r>
            <a:r>
              <a:rPr lang="en-US" altLang="zh-CN" sz="1400" dirty="0"/>
              <a:t>;  // transpose block offset</a:t>
            </a:r>
          </a:p>
          <a:p>
            <a:r>
              <a:rPr lang="en-US" altLang="zh-CN" sz="1400" dirty="0"/>
              <a:t>  y = </a:t>
            </a:r>
            <a:r>
              <a:rPr lang="en-US" altLang="zh-CN" sz="1400" dirty="0" err="1"/>
              <a:t>blockIdx.x</a:t>
            </a:r>
            <a:r>
              <a:rPr lang="en-US" altLang="zh-CN" sz="1400" dirty="0"/>
              <a:t> * TILE_DIM + </a:t>
            </a:r>
            <a:r>
              <a:rPr lang="en-US" altLang="zh-CN" sz="1400" dirty="0" err="1"/>
              <a:t>threadIdx.y</a:t>
            </a:r>
            <a:r>
              <a:rPr lang="en-US" altLang="zh-CN" sz="1400" dirty="0"/>
              <a:t>;</a:t>
            </a:r>
          </a:p>
          <a:p>
            <a:endParaRPr lang="en-US" altLang="zh-CN" sz="1400" dirty="0"/>
          </a:p>
          <a:p>
            <a:r>
              <a:rPr lang="en-US" altLang="zh-CN" sz="1400" dirty="0"/>
              <a:t>  for (int j = 0; j &lt; TILE_DIM; j += BLOCK_ROWS)</a:t>
            </a:r>
          </a:p>
          <a:p>
            <a:r>
              <a:rPr lang="en-US" altLang="zh-CN" sz="1400" dirty="0"/>
              <a:t>     </a:t>
            </a:r>
            <a:r>
              <a:rPr lang="en-US" altLang="zh-CN" sz="1400" dirty="0" err="1"/>
              <a:t>odata</a:t>
            </a:r>
            <a:r>
              <a:rPr lang="en-US" altLang="zh-CN" sz="1400" dirty="0"/>
              <a:t>[(</a:t>
            </a:r>
            <a:r>
              <a:rPr lang="en-US" altLang="zh-CN" sz="1400" dirty="0" err="1"/>
              <a:t>y+j</a:t>
            </a:r>
            <a:r>
              <a:rPr lang="en-US" altLang="zh-CN" sz="1400" dirty="0"/>
              <a:t>)*width + x] = tile[</a:t>
            </a:r>
            <a:r>
              <a:rPr lang="en-US" altLang="zh-CN" sz="1400" dirty="0" err="1"/>
              <a:t>threadIdx.x</a:t>
            </a:r>
            <a:r>
              <a:rPr lang="en-US" altLang="zh-CN" sz="1400" dirty="0"/>
              <a:t>][</a:t>
            </a:r>
            <a:r>
              <a:rPr lang="en-US" altLang="zh-CN" sz="1400" dirty="0" err="1"/>
              <a:t>threadIdx.y</a:t>
            </a:r>
            <a:r>
              <a:rPr lang="en-US" altLang="zh-CN" sz="1400" dirty="0"/>
              <a:t> + j];</a:t>
            </a:r>
          </a:p>
          <a:p>
            <a:r>
              <a:rPr lang="en-US" altLang="zh-CN" sz="1400" dirty="0"/>
              <a:t>}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BB2199-4D98-463A-AE87-06A718D7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641" y="1828800"/>
            <a:ext cx="1828800" cy="43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5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F6AC7E-1894-4CCD-83A7-AD149B30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C41C10-55A8-4E2B-A2EC-B37BAD6DD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E41E69-BB08-48B1-8751-055F1484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1" y="1828800"/>
            <a:ext cx="7638181" cy="24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3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A2455-9CCF-4709-9EA7-A5EA7FA4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Shared Memory Copy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586E38-4B25-4FC1-9299-371AF086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5A2A7C-C193-436A-8555-D255112D4B9A}"/>
              </a:ext>
            </a:extLst>
          </p:cNvPr>
          <p:cNvSpPr/>
          <p:nvPr/>
        </p:nvSpPr>
        <p:spPr>
          <a:xfrm>
            <a:off x="304800" y="1693099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__global__ void </a:t>
            </a:r>
            <a:r>
              <a:rPr lang="en-US" altLang="zh-CN" sz="1800" dirty="0" err="1"/>
              <a:t>copySharedMem</a:t>
            </a:r>
            <a:r>
              <a:rPr lang="en-US" altLang="zh-CN" sz="1800" dirty="0"/>
              <a:t>(float *</a:t>
            </a:r>
            <a:r>
              <a:rPr lang="en-US" altLang="zh-CN" sz="1800" dirty="0" err="1"/>
              <a:t>odata</a:t>
            </a:r>
            <a:r>
              <a:rPr lang="en-US" altLang="zh-CN" sz="1800" dirty="0"/>
              <a:t>, const float *</a:t>
            </a:r>
            <a:r>
              <a:rPr lang="en-US" altLang="zh-CN" sz="1800" dirty="0" err="1"/>
              <a:t>idata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{</a:t>
            </a:r>
          </a:p>
          <a:p>
            <a:r>
              <a:rPr lang="en-US" altLang="zh-CN" sz="1800" dirty="0"/>
              <a:t>  __shared__ float tile[TILE_DIM * TILE_DIM];</a:t>
            </a:r>
          </a:p>
          <a:p>
            <a:endParaRPr lang="en-US" altLang="zh-CN" sz="1800" dirty="0"/>
          </a:p>
          <a:p>
            <a:r>
              <a:rPr lang="en-US" altLang="zh-CN" sz="1800" dirty="0"/>
              <a:t>  int x = </a:t>
            </a:r>
            <a:r>
              <a:rPr lang="en-US" altLang="zh-CN" sz="1800" dirty="0" err="1"/>
              <a:t>blockIdx.x</a:t>
            </a:r>
            <a:r>
              <a:rPr lang="en-US" altLang="zh-CN" sz="1800" dirty="0"/>
              <a:t> * TILE_DIM + </a:t>
            </a:r>
            <a:r>
              <a:rPr lang="en-US" altLang="zh-CN" sz="1800" dirty="0" err="1"/>
              <a:t>threadIdx.x</a:t>
            </a:r>
            <a:r>
              <a:rPr lang="en-US" altLang="zh-CN" sz="1800" dirty="0"/>
              <a:t>;</a:t>
            </a:r>
          </a:p>
          <a:p>
            <a:r>
              <a:rPr lang="en-US" altLang="zh-CN" sz="1800" dirty="0"/>
              <a:t>  int y = </a:t>
            </a:r>
            <a:r>
              <a:rPr lang="en-US" altLang="zh-CN" sz="1800" dirty="0" err="1"/>
              <a:t>blockIdx.y</a:t>
            </a:r>
            <a:r>
              <a:rPr lang="en-US" altLang="zh-CN" sz="1800" dirty="0"/>
              <a:t> * TILE_DIM + </a:t>
            </a:r>
            <a:r>
              <a:rPr lang="en-US" altLang="zh-CN" sz="1800" dirty="0" err="1"/>
              <a:t>threadIdx.y</a:t>
            </a:r>
            <a:r>
              <a:rPr lang="en-US" altLang="zh-CN" sz="1800" dirty="0"/>
              <a:t>;</a:t>
            </a:r>
          </a:p>
          <a:p>
            <a:r>
              <a:rPr lang="en-US" altLang="zh-CN" sz="1800" dirty="0"/>
              <a:t>  int width = </a:t>
            </a:r>
            <a:r>
              <a:rPr lang="en-US" altLang="zh-CN" sz="1800" dirty="0" err="1"/>
              <a:t>gridDim.x</a:t>
            </a:r>
            <a:r>
              <a:rPr lang="en-US" altLang="zh-CN" sz="1800" dirty="0"/>
              <a:t> * TILE_DIM;</a:t>
            </a:r>
          </a:p>
          <a:p>
            <a:endParaRPr lang="en-US" altLang="zh-CN" sz="1800" dirty="0"/>
          </a:p>
          <a:p>
            <a:r>
              <a:rPr lang="en-US" altLang="zh-CN" sz="1800" dirty="0"/>
              <a:t>  for (int j = 0; j &lt; TILE_DIM; j += BLOCK_ROWS)</a:t>
            </a:r>
          </a:p>
          <a:p>
            <a:r>
              <a:rPr lang="en-US" altLang="zh-CN" sz="1800" dirty="0"/>
              <a:t>     tile[(</a:t>
            </a:r>
            <a:r>
              <a:rPr lang="en-US" altLang="zh-CN" sz="1800" dirty="0" err="1"/>
              <a:t>threadIdx.y+j</a:t>
            </a:r>
            <a:r>
              <a:rPr lang="en-US" altLang="zh-CN" sz="1800" dirty="0"/>
              <a:t>)*TILE_DIM + </a:t>
            </a:r>
            <a:r>
              <a:rPr lang="en-US" altLang="zh-CN" sz="1800" dirty="0" err="1"/>
              <a:t>threadIdx.x</a:t>
            </a:r>
            <a:r>
              <a:rPr lang="en-US" altLang="zh-CN" sz="1800" dirty="0"/>
              <a:t>] = </a:t>
            </a:r>
            <a:r>
              <a:rPr lang="en-US" altLang="zh-CN" sz="1800" dirty="0" err="1"/>
              <a:t>idata</a:t>
            </a:r>
            <a:r>
              <a:rPr lang="en-US" altLang="zh-CN" sz="1800" dirty="0"/>
              <a:t>[(</a:t>
            </a:r>
            <a:r>
              <a:rPr lang="en-US" altLang="zh-CN" sz="1800" dirty="0" err="1"/>
              <a:t>y+j</a:t>
            </a:r>
            <a:r>
              <a:rPr lang="en-US" altLang="zh-CN" sz="1800" dirty="0"/>
              <a:t>)*width + x];</a:t>
            </a:r>
          </a:p>
          <a:p>
            <a:endParaRPr lang="en-US" altLang="zh-CN" sz="1800" dirty="0"/>
          </a:p>
          <a:p>
            <a:r>
              <a:rPr lang="en-US" altLang="zh-CN" sz="1800" dirty="0"/>
              <a:t>  __</a:t>
            </a:r>
            <a:r>
              <a:rPr lang="en-US" altLang="zh-CN" sz="1800" dirty="0" err="1"/>
              <a:t>syncthreads</a:t>
            </a:r>
            <a:r>
              <a:rPr lang="en-US" altLang="zh-CN" sz="1800" dirty="0"/>
              <a:t>();</a:t>
            </a:r>
          </a:p>
          <a:p>
            <a:endParaRPr lang="en-US" altLang="zh-CN" sz="1800" dirty="0"/>
          </a:p>
          <a:p>
            <a:r>
              <a:rPr lang="en-US" altLang="zh-CN" sz="1800" dirty="0"/>
              <a:t>  for (int j = 0; j &lt; TILE_DIM; j += BLOCK_ROWS)</a:t>
            </a:r>
          </a:p>
          <a:p>
            <a:r>
              <a:rPr lang="en-US" altLang="zh-CN" sz="1800" dirty="0"/>
              <a:t>     </a:t>
            </a:r>
            <a:r>
              <a:rPr lang="en-US" altLang="zh-CN" sz="1800" dirty="0" err="1"/>
              <a:t>odata</a:t>
            </a:r>
            <a:r>
              <a:rPr lang="en-US" altLang="zh-CN" sz="1800" dirty="0"/>
              <a:t>[(</a:t>
            </a:r>
            <a:r>
              <a:rPr lang="en-US" altLang="zh-CN" sz="1800" dirty="0" err="1"/>
              <a:t>y+j</a:t>
            </a:r>
            <a:r>
              <a:rPr lang="en-US" altLang="zh-CN" sz="1800" dirty="0"/>
              <a:t>)*width + x] = tile[(</a:t>
            </a:r>
            <a:r>
              <a:rPr lang="en-US" altLang="zh-CN" sz="1800" dirty="0" err="1"/>
              <a:t>threadIdx.y+j</a:t>
            </a:r>
            <a:r>
              <a:rPr lang="en-US" altLang="zh-CN" sz="1800" dirty="0"/>
              <a:t>)*TILE_DIM + </a:t>
            </a:r>
            <a:r>
              <a:rPr lang="en-US" altLang="zh-CN" sz="1800" dirty="0" err="1"/>
              <a:t>threadIdx.x</a:t>
            </a:r>
            <a:r>
              <a:rPr lang="en-US" altLang="zh-CN" sz="1800" dirty="0"/>
              <a:t>];          </a:t>
            </a:r>
          </a:p>
          <a:p>
            <a:r>
              <a:rPr lang="en-US" altLang="zh-CN" sz="1800" dirty="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310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9005D7-333C-4071-8981-547E3547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A61513-0D0A-43BA-9855-63376216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3400"/>
            <a:ext cx="6101764" cy="23885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21EDC5-9C29-4DB5-858A-57940BA8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352800"/>
            <a:ext cx="5791200" cy="273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67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93979-8FA6-4A74-A181-2A42B788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Avoid shared memory bank conflicts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10885A-CA06-4880-88C1-2AEB2078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2FFDAB-528C-4AAB-843D-B4FF6058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7" y="1728284"/>
            <a:ext cx="8305800" cy="47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21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553B0-E3E5-4576-89E2-82BDF6B1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Diagonal block reordering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0A45E8-6AF5-47C9-A993-AA987BD3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F4610-4FFF-490E-B97A-243124D1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51" y="1212057"/>
            <a:ext cx="50730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60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553B0-E3E5-4576-89E2-82BDF6B1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Diagonal block reordering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0A45E8-6AF5-47C9-A993-AA987BD3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EE0269-F0D1-46D0-86B9-D69FA3DD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97305"/>
            <a:ext cx="6723931" cy="52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0A45E8-6AF5-47C9-A993-AA987BD3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1ED32B-6F70-43FA-9C31-EE208C2A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3419475"/>
            <a:ext cx="19050" cy="19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B6D5D7-CD19-451F-A669-102113B4B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5627"/>
            <a:ext cx="6019800" cy="65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2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BB96E-9F06-40DC-87B1-820293944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23A1B7A-B2AF-4EBB-B8C4-61B08F2E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定义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39EC6E-FC82-45B3-97B8-7A522BBBF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57400"/>
            <a:ext cx="6525444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0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D26A0-2669-486C-A97C-8709E776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串行编程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54ECF-2D6D-4006-BC88-6E529244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ED767-94BC-469C-BC64-C2AD387E583A}"/>
              </a:ext>
            </a:extLst>
          </p:cNvPr>
          <p:cNvSpPr/>
          <p:nvPr/>
        </p:nvSpPr>
        <p:spPr>
          <a:xfrm>
            <a:off x="762000" y="1417638"/>
            <a:ext cx="7924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void transformMatrix2D_CPU(float * </a:t>
            </a:r>
            <a:r>
              <a:rPr lang="en-US" altLang="zh-CN" sz="1800" dirty="0" err="1"/>
              <a:t>MatA,float</a:t>
            </a:r>
            <a:r>
              <a:rPr lang="en-US" altLang="zh-CN" sz="1800" dirty="0"/>
              <a:t> * </a:t>
            </a:r>
            <a:r>
              <a:rPr lang="en-US" altLang="zh-CN" sz="1800" dirty="0" err="1"/>
              <a:t>MatB,int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nx,int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ny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{</a:t>
            </a:r>
          </a:p>
          <a:p>
            <a:r>
              <a:rPr lang="en-US" altLang="zh-CN" sz="1800" dirty="0"/>
              <a:t>  for(int j=0;j&amp;lt;ny;j++)</a:t>
            </a:r>
          </a:p>
          <a:p>
            <a:r>
              <a:rPr lang="en-US" altLang="zh-CN" sz="1800" dirty="0"/>
              <a:t>  {</a:t>
            </a:r>
          </a:p>
          <a:p>
            <a:r>
              <a:rPr lang="en-US" altLang="zh-CN" sz="1800" dirty="0"/>
              <a:t>   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=0;i&amp;lt;nx;i++)</a:t>
            </a:r>
          </a:p>
          <a:p>
            <a:r>
              <a:rPr lang="en-US" altLang="zh-CN" sz="1800" dirty="0"/>
              <a:t>    {</a:t>
            </a:r>
          </a:p>
          <a:p>
            <a:r>
              <a:rPr lang="en-US" altLang="zh-CN" sz="1800" dirty="0"/>
              <a:t>      </a:t>
            </a:r>
            <a:r>
              <a:rPr lang="en-US" altLang="zh-CN" sz="1800" dirty="0" err="1"/>
              <a:t>MatB</a:t>
            </a:r>
            <a:r>
              <a:rPr lang="en-US" altLang="zh-CN" sz="1800" dirty="0"/>
              <a:t>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*</a:t>
            </a:r>
            <a:r>
              <a:rPr lang="en-US" altLang="zh-CN" sz="1800" dirty="0" err="1"/>
              <a:t>nx+j</a:t>
            </a:r>
            <a:r>
              <a:rPr lang="en-US" altLang="zh-CN" sz="1800" dirty="0"/>
              <a:t>]=</a:t>
            </a:r>
            <a:r>
              <a:rPr lang="en-US" altLang="zh-CN" sz="1800" dirty="0" err="1"/>
              <a:t>MatA</a:t>
            </a:r>
            <a:r>
              <a:rPr lang="en-US" altLang="zh-CN" sz="1800" dirty="0"/>
              <a:t>[j*</a:t>
            </a:r>
            <a:r>
              <a:rPr lang="en-US" altLang="zh-CN" sz="1800" dirty="0" err="1"/>
              <a:t>nx+i</a:t>
            </a:r>
            <a:r>
              <a:rPr lang="en-US" altLang="zh-CN" sz="1800" dirty="0"/>
              <a:t>];</a:t>
            </a:r>
          </a:p>
          <a:p>
            <a:r>
              <a:rPr lang="en-US" altLang="zh-CN" sz="1800" dirty="0"/>
              <a:t>    }</a:t>
            </a:r>
          </a:p>
          <a:p>
            <a:r>
              <a:rPr lang="en-US" altLang="zh-CN" sz="1800" dirty="0"/>
              <a:t>  }</a:t>
            </a:r>
          </a:p>
          <a:p>
            <a:r>
              <a:rPr lang="en-US" altLang="zh-CN" sz="1800" dirty="0"/>
              <a:t>}</a:t>
            </a:r>
            <a:endParaRPr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EF16C0-8530-41F2-96BC-C82143D86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4431835"/>
            <a:ext cx="6067425" cy="20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42C0A-AEB4-453B-97F3-03B9E6F5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两种读取方式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5B9FEE-E3AF-4070-AF88-B0E4F51D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525B0E-86DB-4B83-A912-0A3F2A383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4"/>
          <a:stretch/>
        </p:blipFill>
        <p:spPr>
          <a:xfrm>
            <a:off x="36922" y="1828800"/>
            <a:ext cx="9107078" cy="44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7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D8531-1950-44D4-BE80-A9B987CB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 Matrix Copy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3356A-9A1E-4BF8-8BA8-45155DD9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0D74BC-BF4B-4746-991E-F3585C72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2023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882B6A-7BAF-44FF-969E-46FD41E04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733800"/>
            <a:ext cx="8763000" cy="15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0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D8531-1950-44D4-BE80-A9B987CB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 Matrix Copy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3356A-9A1E-4BF8-8BA8-45155DD9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B6A049-6C58-41AA-9855-18834728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05000"/>
            <a:ext cx="2559355" cy="3733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CAB5C7-8281-4517-8441-B6399B8E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155" y="1905000"/>
            <a:ext cx="534444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2BF3B-76C4-4238-8B07-DE2B289D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Naive Matrix Transpose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5DFFC7-C031-4882-AF44-0376FCDD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BE7498-2CD1-4F85-8106-A9A5F1ED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" y="2094145"/>
            <a:ext cx="9144000" cy="37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4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2BF3B-76C4-4238-8B07-DE2B289D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Naive Matrix Transpose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5DFFC7-C031-4882-AF44-0376FCDD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NVIDIA 2013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401DDD-DBC6-4B20-83D9-CF264280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01528"/>
            <a:ext cx="6664645" cy="2641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410BAC-18A7-4F6C-A17B-45D8A3F7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36" y="4466205"/>
            <a:ext cx="6608922" cy="20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13368-FF5A-4A0B-A367-E9A2F5E6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Coalesced Transpose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85435E-828F-43FF-81C6-A18D5D63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28800"/>
            <a:ext cx="7581900" cy="36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30860"/>
      </p:ext>
    </p:extLst>
  </p:cSld>
  <p:clrMapOvr>
    <a:masterClrMapping/>
  </p:clrMapOvr>
</p:sld>
</file>

<file path=ppt/theme/theme1.xml><?xml version="1.0" encoding="utf-8"?>
<a:theme xmlns:a="http://schemas.openxmlformats.org/drawingml/2006/main" name="NVIDIA_Developer_Curriculum_4x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NVIDIA_Developer_Curriculum_4x3_Theme</Template>
  <TotalTime>72899</TotalTime>
  <Words>669</Words>
  <Application>Microsoft Office PowerPoint</Application>
  <PresentationFormat>全屏显示(4:3)</PresentationFormat>
  <Paragraphs>80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Wingdings</vt:lpstr>
      <vt:lpstr>NVIDIA_Developer_Curriculum_4x3_Theme</vt:lpstr>
      <vt:lpstr>Matrix  Transform</vt:lpstr>
      <vt:lpstr>定义</vt:lpstr>
      <vt:lpstr>串行编程</vt:lpstr>
      <vt:lpstr>两种读取方式</vt:lpstr>
      <vt:lpstr>Simple Matrix Copy</vt:lpstr>
      <vt:lpstr>Simple Matrix Copy</vt:lpstr>
      <vt:lpstr>Naive Matrix Transpose</vt:lpstr>
      <vt:lpstr>Naive Matrix Transpose</vt:lpstr>
      <vt:lpstr>Coalesced Transpose</vt:lpstr>
      <vt:lpstr>Coalesced Transpose</vt:lpstr>
      <vt:lpstr>PowerPoint 演示文稿</vt:lpstr>
      <vt:lpstr>Shared Memory Copy</vt:lpstr>
      <vt:lpstr>PowerPoint 演示文稿</vt:lpstr>
      <vt:lpstr>Avoid shared memory bank conflicts</vt:lpstr>
      <vt:lpstr>Diagonal block reordering</vt:lpstr>
      <vt:lpstr>Diagonal block reordering</vt:lpstr>
      <vt:lpstr>PowerPoint 演示文稿</vt:lpstr>
    </vt:vector>
  </TitlesOfParts>
  <Company>NVIDIA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Computing with OpenACC Directives</dc:title>
  <dc:creator>MHarris@nvidia.com</dc:creator>
  <cp:lastModifiedBy>zha yufei</cp:lastModifiedBy>
  <cp:revision>1181</cp:revision>
  <cp:lastPrinted>2012-04-17T06:28:26Z</cp:lastPrinted>
  <dcterms:created xsi:type="dcterms:W3CDTF">2008-03-24T18:27:29Z</dcterms:created>
  <dcterms:modified xsi:type="dcterms:W3CDTF">2020-04-08T07:39:11Z</dcterms:modified>
  <cp:category>GPU Directives</cp:category>
</cp:coreProperties>
</file>